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4" r:id="rId3"/>
    <p:sldId id="258" r:id="rId4"/>
    <p:sldId id="273" r:id="rId5"/>
    <p:sldId id="259" r:id="rId6"/>
    <p:sldId id="265" r:id="rId7"/>
    <p:sldId id="274" r:id="rId8"/>
    <p:sldId id="257" r:id="rId9"/>
    <p:sldId id="261" r:id="rId10"/>
    <p:sldId id="268" r:id="rId11"/>
    <p:sldId id="260" r:id="rId12"/>
    <p:sldId id="266" r:id="rId13"/>
    <p:sldId id="256" r:id="rId14"/>
    <p:sldId id="262" r:id="rId15"/>
    <p:sldId id="277" r:id="rId16"/>
    <p:sldId id="267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C27D51-E232-437C-B6A5-18C399FCE852}" type="datetimeFigureOut">
              <a:rPr lang="ru-RU" smtClean="0"/>
              <a:pPr/>
              <a:t>04.04.2009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5C7CD3-4EF7-41D6-8788-E5B3C85C7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8"/>
          <p:cNvSpPr>
            <a:spLocks noGrp="1"/>
          </p:cNvSpPr>
          <p:nvPr>
            <p:ph type="title"/>
          </p:nvPr>
        </p:nvSpPr>
        <p:spPr>
          <a:xfrm>
            <a:off x="571472" y="214290"/>
            <a:ext cx="7239000" cy="1143000"/>
          </a:xfrm>
        </p:spPr>
        <p:txBody>
          <a:bodyPr/>
          <a:lstStyle/>
          <a:p>
            <a:pPr algn="ctr" eaLnBrk="1" hangingPunct="1"/>
            <a:r>
              <a:rPr lang="ru-RU" b="1" i="1" dirty="0" err="1" smtClean="0"/>
              <a:t>Грегор</a:t>
            </a:r>
            <a:r>
              <a:rPr lang="ru-RU" b="1" i="1" dirty="0" smtClean="0"/>
              <a:t> Мендель</a:t>
            </a:r>
          </a:p>
        </p:txBody>
      </p:sp>
      <p:sp>
        <p:nvSpPr>
          <p:cNvPr id="6147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Закон единообразия</a:t>
            </a:r>
          </a:p>
          <a:p>
            <a:pPr eaLnBrk="1" hangingPunct="1">
              <a:buNone/>
            </a:pPr>
            <a:r>
              <a:rPr lang="ru-RU" dirty="0" smtClean="0"/>
              <a:t>   гибридов</a:t>
            </a:r>
          </a:p>
          <a:p>
            <a:pPr eaLnBrk="1" hangingPunct="1">
              <a:buNone/>
            </a:pPr>
            <a:endParaRPr lang="ru-RU" dirty="0" smtClean="0"/>
          </a:p>
          <a:p>
            <a:r>
              <a:rPr lang="ru-RU" dirty="0" smtClean="0"/>
              <a:t>Закон расщепления</a:t>
            </a:r>
          </a:p>
          <a:p>
            <a:pPr>
              <a:buNone/>
            </a:pPr>
            <a:r>
              <a:rPr lang="ru-RU" dirty="0" smtClean="0"/>
              <a:t>   признаков (3</a:t>
            </a:r>
            <a:r>
              <a:rPr lang="en-US" dirty="0" smtClean="0"/>
              <a:t>:</a:t>
            </a:r>
            <a:r>
              <a:rPr lang="ru-RU" dirty="0" smtClean="0"/>
              <a:t>1)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Закон независимого</a:t>
            </a:r>
          </a:p>
          <a:p>
            <a:pPr>
              <a:buNone/>
            </a:pPr>
            <a:r>
              <a:rPr lang="ru-RU" dirty="0" smtClean="0"/>
              <a:t>	наследования признаков</a:t>
            </a:r>
          </a:p>
          <a:p>
            <a:pPr>
              <a:buNone/>
            </a:pPr>
            <a:r>
              <a:rPr lang="ru-RU" dirty="0" smtClean="0"/>
              <a:t>   при полигибридном</a:t>
            </a:r>
          </a:p>
          <a:p>
            <a:pPr>
              <a:buNone/>
            </a:pPr>
            <a:r>
              <a:rPr lang="ru-RU" dirty="0" smtClean="0"/>
              <a:t>   скрещивании</a:t>
            </a:r>
          </a:p>
        </p:txBody>
      </p:sp>
      <p:pic>
        <p:nvPicPr>
          <p:cNvPr id="6148" name="Рисунок 3" descr="Грегор Менд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12770"/>
            <a:ext cx="2857520" cy="371649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285720" y="285728"/>
            <a:ext cx="7715304" cy="136207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Коньюгация</a:t>
            </a: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и кроссинговер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5" name="Содержимое 3" descr="Хромосомы 1-й этап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142984"/>
            <a:ext cx="5500688" cy="5500687"/>
          </a:xfrm>
          <a:prstGeom prst="rect">
            <a:avLst/>
          </a:prstGeom>
        </p:spPr>
      </p:pic>
      <p:pic>
        <p:nvPicPr>
          <p:cNvPr id="6" name="Содержимое 3" descr="Хромосомы 2-й этап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868" y="1357298"/>
            <a:ext cx="4691063" cy="4691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29-15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7" y="0"/>
            <a:ext cx="2000233" cy="2512293"/>
          </a:xfrm>
          <a:prstGeom prst="teardrop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52352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0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mbria" pitchFamily="18" charset="0"/>
              </a:rPr>
              <a:t>Хромосомная теория наследственности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357298"/>
            <a:ext cx="8143900" cy="5643578"/>
          </a:xfrm>
        </p:spPr>
        <p:txBody>
          <a:bodyPr>
            <a:normAutofit fontScale="92500" lnSpcReduction="1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Гены располагаются в хромосомах; различные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хром</a:t>
            </a:r>
            <a:r>
              <a:rPr lang="ru-RU" i="1" dirty="0" smtClean="0">
                <a:latin typeface="Arial" pitchFamily="34" charset="0"/>
                <a:ea typeface="Times New Roman" pitchFamily="18" charset="0"/>
              </a:rPr>
              <a:t>осомы</a:t>
            </a: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 содержат неодинаковое число генов, причём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набор генов </a:t>
            </a:r>
            <a:r>
              <a:rPr lang="ru-RU" i="1" dirty="0" smtClean="0">
                <a:latin typeface="Arial" pitchFamily="34" charset="0"/>
                <a:ea typeface="Times New Roman" pitchFamily="18" charset="0"/>
              </a:rPr>
              <a:t>каждой из </a:t>
            </a: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негомологичных хромосом уникален.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Каждый ген имеет определённое место (локус) в хромосоме; в идентичных локусах гомологичных хромосом находятся аллельные гены.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Гены расположены в хромосомах в определённой линейной последовательности.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Гены, локализованные в одной хромосоме, наследуются совместно, образуя группу сцепления; число групп сцепления равно гаплоидному набору хромосом и постоянно для каждого вида организмов.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Сцепление генов может нарушаться в процессе кроссинговера.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Частота кроссинговера зависит от расстояния межу генами (прямая зависимость).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81000" algn="l"/>
              </a:tabLst>
            </a:pPr>
            <a:endParaRPr lang="ru-RU" sz="16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1000" algn="l"/>
              </a:tabLst>
            </a:pPr>
            <a:r>
              <a:rPr lang="ru-RU" i="1" dirty="0" smtClean="0">
                <a:solidFill>
                  <a:srgbClr val="003300"/>
                </a:solidFill>
                <a:latin typeface="Arial" pitchFamily="34" charset="0"/>
                <a:ea typeface="Times New Roman" pitchFamily="18" charset="0"/>
              </a:rPr>
              <a:t>Каждый вид имеет характерный только для него кариотип.</a:t>
            </a:r>
            <a:endParaRPr lang="ru-RU" sz="2800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iles.school-collection.edu.ru/dlrstore/28960f7c-06d7-40f3-b55a-5b3a70382a50/156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264320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files.school-collection.edu.ru/dlrstore/28960f7c-06d7-40f3-b55a-5b3a70382a50/156_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85926"/>
            <a:ext cx="242887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429124" y="5143512"/>
            <a:ext cx="3429024" cy="1285884"/>
          </a:xfrm>
          <a:prstGeom prst="rect">
            <a:avLst/>
          </a:prstGeom>
          <a:ln>
            <a:headEnd/>
            <a:tailEnd/>
          </a:ln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 prst="relaxedIns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F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гладкий плод,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f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ребристый плод;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Lf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соцветие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необлиственное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,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lf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соцветие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 облиственное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14282" y="4572008"/>
            <a:ext cx="3929090" cy="2071702"/>
          </a:xfrm>
          <a:prstGeom prst="rect">
            <a:avLst/>
          </a:prstGeom>
          <a:ln>
            <a:headEnd/>
            <a:tailEnd/>
          </a:ln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 prst="rible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растение нормальной высоты,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d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карликовое растение;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округлый плод,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овальный плод;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Ne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нормальные листья,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ne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поражённые болезнью;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Bk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круглый плод,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</a:b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bk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omic Sans MS" pitchFamily="66" charset="0"/>
              </a:rPr>
              <a:t> – плод с заострённым концом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95770" y="285728"/>
            <a:ext cx="66482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Генетическая карта томата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lvl="0"/>
            <a:r>
              <a:rPr lang="ru-RU" sz="60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60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857232"/>
            <a:ext cx="4857784" cy="493172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58584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Карта Х-хромосомы человека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2667000" cy="2640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4" descr="12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56536">
            <a:off x="7259501" y="120944"/>
            <a:ext cx="2004911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Раднаев\Рабочий стол\Курсы\Выпускные работы\MEN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643446"/>
            <a:ext cx="12874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85786" y="285728"/>
            <a:ext cx="3587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Домашнее задание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: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14311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Записи в тетрадях. Положения хромосомной теории </a:t>
            </a:r>
            <a:r>
              <a:rPr lang="ru-RU" sz="200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наследования признаков.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В учебнике стр. 280 – 284.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Решить задачу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92275" y="1052513"/>
            <a:ext cx="5761038" cy="4591051"/>
            <a:chOff x="1066" y="618"/>
            <a:chExt cx="3629" cy="2892"/>
          </a:xfrm>
        </p:grpSpPr>
        <p:sp>
          <p:nvSpPr>
            <p:cNvPr id="2457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066" y="618"/>
              <a:ext cx="3629" cy="860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68083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Спасибо</a:t>
              </a:r>
            </a:p>
          </p:txBody>
        </p:sp>
        <p:sp>
          <p:nvSpPr>
            <p:cNvPr id="2458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340" y="1706"/>
              <a:ext cx="956" cy="769"/>
            </a:xfrm>
            <a:prstGeom prst="rect">
              <a:avLst/>
            </a:prstGeom>
          </p:spPr>
          <p:txBody>
            <a:bodyPr wrap="none" fromWordArt="1">
              <a:prstTxWarp prst="textStop">
                <a:avLst>
                  <a:gd name="adj" fmla="val 22222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за</a:t>
              </a:r>
            </a:p>
          </p:txBody>
        </p:sp>
        <p:sp>
          <p:nvSpPr>
            <p:cNvPr id="2458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440" y="2745"/>
              <a:ext cx="3015" cy="765"/>
            </a:xfrm>
            <a:prstGeom prst="rect">
              <a:avLst/>
            </a:prstGeom>
          </p:spPr>
          <p:txBody>
            <a:bodyPr wrap="none" fromWordArt="1">
              <a:prstTxWarp prst="textInflateBottom">
                <a:avLst>
                  <a:gd name="adj" fmla="val 68083"/>
                </a:avLst>
              </a:prstTxWarp>
            </a:bodyPr>
            <a:lstStyle/>
            <a:p>
              <a:pPr algn="ctr"/>
              <a:r>
                <a:rPr lang="ru-RU" sz="3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у</a:t>
              </a:r>
              <a:r>
                <a:rPr lang="ru-RU" sz="3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рок </a:t>
              </a:r>
              <a:r>
                <a:rPr lang="ru-RU" sz="3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!</a:t>
              </a:r>
              <a:endParaRPr lang="ru-RU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52149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3800" i="1" dirty="0" smtClean="0"/>
              <a:t>СПАСИБО</a:t>
            </a:r>
            <a:br>
              <a:rPr lang="ru-RU" sz="13800" i="1" dirty="0" smtClean="0"/>
            </a:br>
            <a:r>
              <a:rPr lang="ru-RU" sz="13800" i="1" dirty="0" smtClean="0"/>
              <a:t> </a:t>
            </a:r>
            <a:r>
              <a:rPr lang="ru-RU" sz="9800" i="1" dirty="0" smtClean="0"/>
              <a:t>ЗА</a:t>
            </a:r>
            <a:r>
              <a:rPr lang="ru-RU" sz="13800" i="1" dirty="0" smtClean="0"/>
              <a:t> </a:t>
            </a:r>
            <a:br>
              <a:rPr lang="ru-RU" sz="13800" i="1" dirty="0" smtClean="0"/>
            </a:br>
            <a:r>
              <a:rPr lang="ru-RU" sz="13800" i="1" dirty="0" smtClean="0"/>
              <a:t>УРОК!</a:t>
            </a:r>
            <a:endParaRPr lang="ru-RU" sz="13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d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33915">
            <a:off x="2629055" y="4068521"/>
            <a:ext cx="3509109" cy="2203457"/>
          </a:xfrm>
          <a:prstGeom prst="flowChartPunchedTap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3668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Опыты  </a:t>
            </a:r>
            <a:b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У.Бетсона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 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Р.Пеннета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Содержимое 3" descr="batespun.jpg"/>
          <p:cNvPicPr>
            <a:picLocks noGrp="1" noChangeAspect="1"/>
          </p:cNvPicPr>
          <p:nvPr>
            <p:ph idx="1"/>
          </p:nvPr>
        </p:nvPicPr>
        <p:blipFill>
          <a:blip r:embed="rId2"/>
          <a:srcRect l="3093" t="10791" r="18558" b="30240"/>
          <a:stretch>
            <a:fillRect/>
          </a:stretch>
        </p:blipFill>
        <p:spPr>
          <a:xfrm>
            <a:off x="142844" y="4000504"/>
            <a:ext cx="4912198" cy="2714636"/>
          </a:xfrm>
        </p:spPr>
      </p:pic>
      <p:pic>
        <p:nvPicPr>
          <p:cNvPr id="7172" name="Рисунок 4" descr="267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857364"/>
            <a:ext cx="241103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3929058" y="214290"/>
            <a:ext cx="364330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Морган</a:t>
            </a:r>
            <a:r>
              <a:rPr kumimoji="0" lang="ru-RU" sz="24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none" strike="noStrike" kern="1200" cap="all" spc="0" normalizeH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томас</a:t>
            </a:r>
            <a:r>
              <a:rPr kumimoji="0" lang="ru-RU" sz="24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none" strike="noStrike" kern="1200" cap="all" spc="0" normalizeH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хант</a:t>
            </a:r>
            <a:endParaRPr kumimoji="0" lang="ru-RU" sz="2400" b="1" i="1" u="none" strike="noStrike" kern="1200" cap="all" spc="0" normalizeH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(1866 – 1945 гг.)</a:t>
            </a:r>
            <a:endParaRPr kumimoji="0" lang="ru-RU" sz="2400" b="1" i="1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2500306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труды по изучению наследственности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1933 г. Морган получил Нобелевскую премию.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4919008"/>
            <a:ext cx="816679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азработал хромосомную теорию наследственности, основные положения которой открыли путь его последователям к новым исследованиям и привели к расцвету цитогенетики, т.е. клеточной и биохимической генетики.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3" descr="230_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507137" cy="45720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857232"/>
            <a:ext cx="666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5810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14282" y="928670"/>
            <a:ext cx="1643062" cy="47148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Р:</a:t>
            </a:r>
            <a:b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6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60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10715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Х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1785926"/>
            <a:ext cx="2476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серое тело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нормальные крылья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(дикая форма)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1785926"/>
            <a:ext cx="2348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чёрное тело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короткие крылья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(мутантная форма)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786322"/>
            <a:ext cx="666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500430" y="514351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100%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5000636"/>
            <a:ext cx="2476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серое тело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нормальные крылья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(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гетерозиготы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)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666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0042"/>
            <a:ext cx="5810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57158" y="285728"/>
            <a:ext cx="1643062" cy="471487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Р:</a:t>
            </a:r>
            <a:b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ru-RU" sz="4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6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60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5714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Х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1214422"/>
            <a:ext cx="24769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серое тело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нормальные крылья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(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гетерозиготы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)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1142984"/>
            <a:ext cx="209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чёрное тело 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короткие крылья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6488668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41,5%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57950" y="6488668"/>
            <a:ext cx="9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41,5%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4678" y="64886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8,5%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3504" y="64886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8,5% 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2143116"/>
            <a:ext cx="6295951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572140"/>
            <a:ext cx="69938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5500702"/>
            <a:ext cx="77093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5500702"/>
            <a:ext cx="64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500702"/>
            <a:ext cx="6667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1643062" cy="500062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dirty="0" smtClean="0"/>
              <a:t>Р: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en-US" sz="6000" dirty="0" smtClean="0"/>
              <a:t>G</a:t>
            </a:r>
            <a:r>
              <a:rPr lang="ru-RU" sz="6000" dirty="0" smtClean="0"/>
              <a:t>: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en-US" sz="6000" dirty="0" smtClean="0"/>
              <a:t>F</a:t>
            </a:r>
            <a:r>
              <a:rPr lang="ru-RU" sz="4000" dirty="0" smtClean="0"/>
              <a:t>1</a:t>
            </a:r>
            <a:r>
              <a:rPr lang="ru-RU" sz="6600" dirty="0" smtClean="0"/>
              <a:t>:</a:t>
            </a:r>
            <a:endParaRPr lang="ru-RU" sz="6000" dirty="0" smtClean="0"/>
          </a:p>
        </p:txBody>
      </p:sp>
      <p:grpSp>
        <p:nvGrpSpPr>
          <p:cNvPr id="5" name="Группа 14"/>
          <p:cNvGrpSpPr>
            <a:grpSpLocks/>
          </p:cNvGrpSpPr>
          <p:nvPr/>
        </p:nvGrpSpPr>
        <p:grpSpPr bwMode="auto">
          <a:xfrm>
            <a:off x="6143636" y="2428868"/>
            <a:ext cx="1000125" cy="2000250"/>
            <a:chOff x="5786446" y="2500306"/>
            <a:chExt cx="1000132" cy="2000264"/>
          </a:xfrm>
        </p:grpSpPr>
        <p:sp>
          <p:nvSpPr>
            <p:cNvPr id="12" name="Овал 11"/>
            <p:cNvSpPr/>
            <p:nvPr/>
          </p:nvSpPr>
          <p:spPr>
            <a:xfrm>
              <a:off x="5786446" y="2571745"/>
              <a:ext cx="1000132" cy="192882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303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72198" y="2500306"/>
              <a:ext cx="652241" cy="1933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3214678" y="2643182"/>
            <a:ext cx="1000125" cy="1928813"/>
            <a:chOff x="1714480" y="2428868"/>
            <a:chExt cx="1000132" cy="1928826"/>
          </a:xfrm>
        </p:grpSpPr>
        <p:sp>
          <p:nvSpPr>
            <p:cNvPr id="10" name="Овал 9"/>
            <p:cNvSpPr/>
            <p:nvPr/>
          </p:nvSpPr>
          <p:spPr>
            <a:xfrm>
              <a:off x="1714480" y="2428868"/>
              <a:ext cx="1000132" cy="192882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301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2428868"/>
              <a:ext cx="587990" cy="191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571472" y="1428736"/>
            <a:ext cx="7239000" cy="4846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57166"/>
            <a:ext cx="1666875" cy="2076450"/>
          </a:xfrm>
          <a:prstGeom prst="ellipse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85728"/>
            <a:ext cx="1714500" cy="2066925"/>
          </a:xfrm>
          <a:prstGeom prst="ellipse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500570"/>
            <a:ext cx="1685925" cy="2105025"/>
          </a:xfrm>
          <a:prstGeom prst="ellipse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357438" y="428625"/>
            <a:ext cx="5286375" cy="2000250"/>
            <a:chOff x="1643042" y="0"/>
            <a:chExt cx="5786478" cy="2357430"/>
          </a:xfrm>
        </p:grpSpPr>
        <p:sp>
          <p:nvSpPr>
            <p:cNvPr id="18" name="Овал 17"/>
            <p:cNvSpPr/>
            <p:nvPr/>
          </p:nvSpPr>
          <p:spPr>
            <a:xfrm>
              <a:off x="5000242" y="0"/>
              <a:ext cx="2429278" cy="235743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643042" y="0"/>
              <a:ext cx="2429278" cy="235743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714625" y="4714875"/>
            <a:ext cx="5143500" cy="2143125"/>
            <a:chOff x="1928794" y="4500570"/>
            <a:chExt cx="5786478" cy="2357430"/>
          </a:xfrm>
        </p:grpSpPr>
        <p:sp>
          <p:nvSpPr>
            <p:cNvPr id="16" name="Овал 15"/>
            <p:cNvSpPr/>
            <p:nvPr/>
          </p:nvSpPr>
          <p:spPr>
            <a:xfrm>
              <a:off x="5286380" y="4500570"/>
              <a:ext cx="2428892" cy="235743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928794" y="4500570"/>
              <a:ext cx="2428892" cy="235743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500063" y="1214438"/>
            <a:ext cx="1643062" cy="4714875"/>
          </a:xfrm>
        </p:spPr>
        <p:txBody>
          <a:bodyPr/>
          <a:lstStyle/>
          <a:p>
            <a:pPr eaLnBrk="1" hangingPunct="1"/>
            <a:r>
              <a:rPr lang="ru-RU" sz="6000" dirty="0" smtClean="0"/>
              <a:t>Р: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en-US" sz="6000" dirty="0" smtClean="0"/>
              <a:t>G</a:t>
            </a:r>
            <a:r>
              <a:rPr lang="ru-RU" sz="6000" dirty="0" smtClean="0"/>
              <a:t>: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en-US" sz="6000" dirty="0" smtClean="0"/>
              <a:t>F</a:t>
            </a:r>
            <a:r>
              <a:rPr lang="ru-RU" sz="4000" dirty="0" smtClean="0"/>
              <a:t>1</a:t>
            </a:r>
            <a:r>
              <a:rPr lang="ru-RU" sz="6600" dirty="0" smtClean="0"/>
              <a:t>:</a:t>
            </a:r>
            <a:endParaRPr lang="ru-RU" sz="6000" dirty="0" smtClean="0"/>
          </a:p>
        </p:txBody>
      </p:sp>
      <p:pic>
        <p:nvPicPr>
          <p:cNvPr id="4" name="Содержимое 3" descr="Безымянный333+.bmp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786063" y="285750"/>
            <a:ext cx="4354512" cy="2278063"/>
          </a:xfrm>
        </p:spPr>
      </p:pic>
      <p:grpSp>
        <p:nvGrpSpPr>
          <p:cNvPr id="5" name="Группа 14"/>
          <p:cNvGrpSpPr>
            <a:grpSpLocks/>
          </p:cNvGrpSpPr>
          <p:nvPr/>
        </p:nvGrpSpPr>
        <p:grpSpPr bwMode="auto">
          <a:xfrm>
            <a:off x="6357938" y="2428875"/>
            <a:ext cx="1000125" cy="2000250"/>
            <a:chOff x="5786446" y="2500306"/>
            <a:chExt cx="1000132" cy="2000264"/>
          </a:xfrm>
        </p:grpSpPr>
        <p:sp>
          <p:nvSpPr>
            <p:cNvPr id="12" name="Овал 11"/>
            <p:cNvSpPr/>
            <p:nvPr/>
          </p:nvSpPr>
          <p:spPr>
            <a:xfrm>
              <a:off x="5786446" y="2571745"/>
              <a:ext cx="1000132" cy="192882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303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72198" y="2500306"/>
              <a:ext cx="652241" cy="1933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1714500" y="2428875"/>
            <a:ext cx="1000125" cy="1928813"/>
            <a:chOff x="1714480" y="2428868"/>
            <a:chExt cx="1000132" cy="1928826"/>
          </a:xfrm>
        </p:grpSpPr>
        <p:sp>
          <p:nvSpPr>
            <p:cNvPr id="10" name="Овал 9"/>
            <p:cNvSpPr/>
            <p:nvPr/>
          </p:nvSpPr>
          <p:spPr>
            <a:xfrm>
              <a:off x="1714480" y="2428868"/>
              <a:ext cx="1000132" cy="1928826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301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2428868"/>
              <a:ext cx="587990" cy="1910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Группа 13"/>
          <p:cNvGrpSpPr>
            <a:grpSpLocks/>
          </p:cNvGrpSpPr>
          <p:nvPr/>
        </p:nvGrpSpPr>
        <p:grpSpPr bwMode="auto">
          <a:xfrm>
            <a:off x="3571875" y="2357438"/>
            <a:ext cx="1000125" cy="2000250"/>
            <a:chOff x="3428992" y="2571744"/>
            <a:chExt cx="1000132" cy="2000264"/>
          </a:xfrm>
        </p:grpSpPr>
        <p:sp>
          <p:nvSpPr>
            <p:cNvPr id="11" name="Овал 10"/>
            <p:cNvSpPr/>
            <p:nvPr/>
          </p:nvSpPr>
          <p:spPr>
            <a:xfrm>
              <a:off x="3428992" y="2643181"/>
              <a:ext cx="1000132" cy="192882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2299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4744" y="2571744"/>
              <a:ext cx="650550" cy="1928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Содержимое 3" descr="Безымянный333+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691063"/>
            <a:ext cx="4140200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3989832"/>
            <a:ext cx="6357950" cy="2868168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</a:rPr>
              <a:t>Сцепленное наследование.</a:t>
            </a:r>
            <a:br>
              <a:rPr lang="ru-RU" dirty="0" smtClean="0">
                <a:latin typeface="Cambria" pitchFamily="18" charset="0"/>
              </a:rPr>
            </a:br>
            <a:r>
              <a:rPr lang="ru-RU" sz="3600" dirty="0" smtClean="0">
                <a:latin typeface="Cambria" pitchFamily="18" charset="0"/>
              </a:rPr>
              <a:t>Закон Моргана.</a:t>
            </a:r>
            <a:r>
              <a:rPr lang="ru-RU" dirty="0" smtClean="0">
                <a:latin typeface="Cambria" pitchFamily="18" charset="0"/>
              </a:rPr>
              <a:t/>
            </a:r>
            <a:br>
              <a:rPr lang="ru-RU" dirty="0" smtClean="0">
                <a:latin typeface="Cambria" pitchFamily="18" charset="0"/>
              </a:rPr>
            </a:br>
            <a:endParaRPr lang="ru-RU" dirty="0">
              <a:latin typeface="Cambria" pitchFamily="18" charset="0"/>
            </a:endParaRPr>
          </a:p>
        </p:txBody>
      </p:sp>
      <p:pic>
        <p:nvPicPr>
          <p:cNvPr id="8" name="Рисунок 7" descr="http://vivovoco.rsl.ru/VV/JOURNAL/NATURE/09_04/CHROM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433933">
            <a:off x="6144786" y="-70497"/>
            <a:ext cx="2919408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318999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04"/>
            <a:ext cx="825411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Вопросы для работы с текстом учебника:</a:t>
            </a:r>
          </a:p>
          <a:p>
            <a:pPr algn="ctr"/>
            <a:r>
              <a:rPr lang="ru-RU" sz="2400" dirty="0" smtClean="0">
                <a:latin typeface="Cambria" pitchFamily="18" charset="0"/>
              </a:rPr>
              <a:t>(стр. 282 – 284)</a:t>
            </a:r>
          </a:p>
          <a:p>
            <a:pPr algn="ctr"/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1.Что называют законом Моргана?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2.Что такое группа сцепления?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3.Сколько групп сцепления может быть у организмов?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4.Почему сцепление может быть неполным? Причины </a:t>
            </a:r>
          </a:p>
          <a:p>
            <a:r>
              <a:rPr lang="ru-RU" sz="2400" dirty="0" smtClean="0">
                <a:latin typeface="Cambria" pitchFamily="18" charset="0"/>
              </a:rPr>
              <a:t>    нарушения групп сцепления.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5.От чего зависит вероятность разрыва групп сцепления?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6.Что такое </a:t>
            </a:r>
            <a:r>
              <a:rPr lang="ru-RU" sz="2400" dirty="0" err="1" smtClean="0">
                <a:latin typeface="Cambria" pitchFamily="18" charset="0"/>
              </a:rPr>
              <a:t>морганида</a:t>
            </a:r>
            <a:r>
              <a:rPr lang="ru-RU" sz="2400" dirty="0" smtClean="0">
                <a:latin typeface="Cambria" pitchFamily="18" charset="0"/>
              </a:rPr>
              <a:t>?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6000768"/>
            <a:ext cx="3124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1135</TotalTime>
  <Words>332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Грегор Мендель</vt:lpstr>
      <vt:lpstr>Опыты   У.Бетсона  и  Р.Пеннета</vt:lpstr>
      <vt:lpstr>Слайд 3</vt:lpstr>
      <vt:lpstr>Слайд 4</vt:lpstr>
      <vt:lpstr>Слайд 5</vt:lpstr>
      <vt:lpstr>Р:  G:   F1:</vt:lpstr>
      <vt:lpstr>Р:  G:  F1:</vt:lpstr>
      <vt:lpstr>Сцепленное наследование. Закон Моргана. </vt:lpstr>
      <vt:lpstr>Слайд 9</vt:lpstr>
      <vt:lpstr>Слайд 10</vt:lpstr>
      <vt:lpstr>Хромосомная теория наследственности</vt:lpstr>
      <vt:lpstr>Слайд 12</vt:lpstr>
      <vt:lpstr> </vt:lpstr>
      <vt:lpstr>Слайд 14</vt:lpstr>
      <vt:lpstr>Слайд 15</vt:lpstr>
      <vt:lpstr>СПАСИБО  ЗА  УРОК!</vt:lpstr>
      <vt:lpstr>Слайд 17</vt:lpstr>
    </vt:vector>
  </TitlesOfParts>
  <Company>МОУ СОШ п.Железнодорожный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suser</dc:creator>
  <cp:lastModifiedBy>suser</cp:lastModifiedBy>
  <cp:revision>12</cp:revision>
  <dcterms:created xsi:type="dcterms:W3CDTF">2009-02-02T13:53:52Z</dcterms:created>
  <dcterms:modified xsi:type="dcterms:W3CDTF">2009-04-04T09:59:27Z</dcterms:modified>
</cp:coreProperties>
</file>